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80" r:id="rId2"/>
    <p:sldId id="282" r:id="rId3"/>
    <p:sldId id="301" r:id="rId4"/>
    <p:sldId id="281" r:id="rId5"/>
    <p:sldId id="346" r:id="rId6"/>
    <p:sldId id="347" r:id="rId7"/>
    <p:sldId id="348" r:id="rId8"/>
    <p:sldId id="349" r:id="rId9"/>
    <p:sldId id="350" r:id="rId10"/>
    <p:sldId id="351" r:id="rId11"/>
    <p:sldId id="352" r:id="rId12"/>
    <p:sldId id="353" r:id="rId13"/>
    <p:sldId id="354" r:id="rId14"/>
    <p:sldId id="355" r:id="rId15"/>
    <p:sldId id="356" r:id="rId16"/>
    <p:sldId id="276" r:id="rId17"/>
    <p:sldId id="271" r:id="rId18"/>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D78"/>
    <a:srgbClr val="FF2573"/>
    <a:srgbClr val="013889"/>
    <a:srgbClr val="FD418D"/>
    <a:srgbClr val="F17B86"/>
    <a:srgbClr val="D40257"/>
    <a:srgbClr val="013F99"/>
    <a:srgbClr val="002864"/>
    <a:srgbClr val="001C46"/>
    <a:srgbClr val="150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0" autoAdjust="0"/>
    <p:restoredTop sz="94353" autoAdjust="0"/>
  </p:normalViewPr>
  <p:slideViewPr>
    <p:cSldViewPr snapToGrid="0">
      <p:cViewPr varScale="1">
        <p:scale>
          <a:sx n="73" d="100"/>
          <a:sy n="73" d="100"/>
        </p:scale>
        <p:origin x="14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B771-B3E3-42D1-8168-91DB4AA8C408}" type="datetimeFigureOut">
              <a:rPr lang="es-CO" smtClean="0"/>
              <a:t>27/03/2023</a:t>
            </a:fld>
            <a:endParaRPr lang="es-CO"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C8-5E69-48BB-B27C-DBF394D18438}" type="slidenum">
              <a:rPr lang="es-CO" smtClean="0"/>
              <a:t>‹Nº›</a:t>
            </a:fld>
            <a:endParaRPr lang="es-CO" dirty="0"/>
          </a:p>
        </p:txBody>
      </p:sp>
    </p:spTree>
    <p:extLst>
      <p:ext uri="{BB962C8B-B14F-4D97-AF65-F5344CB8AC3E}">
        <p14:creationId xmlns:p14="http://schemas.microsoft.com/office/powerpoint/2010/main" val="288045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3/27/2023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3/27/2023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3/27/2023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3/27/2023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dirty="0"/>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5102" t="-56" r="-5663" b="-506"/>
          <a:stretch/>
        </p:blipFill>
        <p:spPr>
          <a:xfrm>
            <a:off x="-9525" y="1"/>
            <a:ext cx="9367309" cy="6943724"/>
          </a:xfrm>
          <a:prstGeom prst="rect">
            <a:avLst/>
          </a:prstGeom>
        </p:spPr>
      </p:pic>
      <p:sp>
        <p:nvSpPr>
          <p:cNvPr id="6" name="Rectángulo 5"/>
          <p:cNvSpPr/>
          <p:nvPr/>
        </p:nvSpPr>
        <p:spPr>
          <a:xfrm>
            <a:off x="4962524" y="0"/>
            <a:ext cx="4181475" cy="68580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01" y="5338908"/>
            <a:ext cx="3124200" cy="1263722"/>
          </a:xfrm>
          <a:prstGeom prst="rect">
            <a:avLst/>
          </a:prstGeom>
        </p:spPr>
      </p:pic>
      <p:sp>
        <p:nvSpPr>
          <p:cNvPr id="11" name="Elipse 10"/>
          <p:cNvSpPr/>
          <p:nvPr/>
        </p:nvSpPr>
        <p:spPr>
          <a:xfrm>
            <a:off x="5396277" y="171752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5695857" y="2746085"/>
            <a:ext cx="2714805" cy="954107"/>
          </a:xfrm>
          <a:prstGeom prst="rect">
            <a:avLst/>
          </a:prstGeom>
          <a:noFill/>
        </p:spPr>
        <p:txBody>
          <a:bodyPr wrap="square" rtlCol="0">
            <a:spAutoFit/>
          </a:bodyPr>
          <a:lstStyle/>
          <a:p>
            <a:pPr algn="ctr"/>
            <a:r>
              <a:rPr lang="es-MX" sz="2800" dirty="0" smtClean="0">
                <a:solidFill>
                  <a:schemeClr val="bg1"/>
                </a:solidFill>
                <a:latin typeface="Arial" panose="020B0604020202020204" pitchFamily="34" charset="0"/>
                <a:cs typeface="Arial" panose="020B0604020202020204" pitchFamily="34" charset="0"/>
              </a:rPr>
              <a:t>INICIO</a:t>
            </a:r>
          </a:p>
          <a:p>
            <a:pPr algn="ctr"/>
            <a:r>
              <a:rPr lang="es-MX" sz="2800" dirty="0" smtClean="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4888717" y="1062516"/>
            <a:ext cx="4329084" cy="4440085"/>
          </a:xfrm>
          <a:prstGeom prst="rect">
            <a:avLst/>
          </a:prstGeom>
        </p:spPr>
      </p:pic>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3539430"/>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342900" indent="-342900" algn="just">
              <a:buFont typeface="+mj-lt"/>
              <a:buAutoNum type="arabicPeriod"/>
            </a:pPr>
            <a:r>
              <a:rPr lang="es-ES" sz="1600" b="1" dirty="0">
                <a:latin typeface="Lato" panose="020F0502020204030203" pitchFamily="34" charset="0"/>
                <a:ea typeface="Lato" panose="020F0502020204030203" pitchFamily="34" charset="0"/>
                <a:cs typeface="Lato" panose="020F0502020204030203" pitchFamily="34" charset="0"/>
              </a:rPr>
              <a:t>RELEVAMIENTO GENERICO : </a:t>
            </a:r>
            <a:r>
              <a:rPr lang="es-ES" sz="1600" dirty="0">
                <a:latin typeface="Lato" panose="020F0502020204030203" pitchFamily="34" charset="0"/>
                <a:ea typeface="Lato" panose="020F0502020204030203" pitchFamily="34" charset="0"/>
                <a:cs typeface="Lato" panose="020F0502020204030203" pitchFamily="34" charset="0"/>
              </a:rPr>
              <a:t>Se podria decir que este Relevamiento Genérico si no es el mas importante es el punto de partida para implementar el sistema de costos por procesos en una organización, además que definirlo es simplemente conocer la interacción de actividades que se da en un determinado proceso, así como los recursos humanos utilizados , el tiempo que implica, los recursos materiales, los sistemas informáticos utilizados y las conexiones que tiene con otro proceso. En fin este relevamiento empresarial es indispensable hacerlo pues una vez iniciada todas las etapas y si por una mala gestión se debe volver a corregir errores en esta etapa seria perjudicial para la empresa toda vez que las directivas de las organizaciones quieren resultados inmediatos y deberíamos de encargarnos de temas que nos atrasarían en la consecución de hacer una buena implementación de los costos en la empresa.</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54306" y="690282"/>
            <a:ext cx="5145740" cy="1200329"/>
          </a:xfrm>
          <a:prstGeom prst="rect">
            <a:avLst/>
          </a:prstGeom>
          <a:noFill/>
        </p:spPr>
        <p:txBody>
          <a:bodyPr wrap="square" rtlCol="0">
            <a:spAutoFit/>
          </a:bodyPr>
          <a:lstStyle/>
          <a:p>
            <a:pPr algn="ctr"/>
            <a:r>
              <a:rPr lang="es-MX" sz="2400" b="1" dirty="0">
                <a:solidFill>
                  <a:srgbClr val="123258"/>
                </a:solidFill>
                <a:latin typeface="Josefin Slab" pitchFamily="2" charset="0"/>
              </a:rPr>
              <a:t>ETAPAS DE IMPLEMENTACION DEL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265054" y="5959271"/>
            <a:ext cx="5813018" cy="338554"/>
          </a:xfrm>
          <a:prstGeom prst="rect">
            <a:avLst/>
          </a:prstGeom>
          <a:noFill/>
        </p:spPr>
        <p:txBody>
          <a:bodyPr wrap="square" rtlCol="0">
            <a:spAutoFit/>
          </a:bodyPr>
          <a:lstStyle/>
          <a:p>
            <a:pPr algn="just"/>
            <a:r>
              <a:rPr lang="es-CO" sz="800" dirty="0">
                <a:solidFill>
                  <a:srgbClr val="123258"/>
                </a:solidFill>
              </a:rPr>
              <a:t>http://repositorio.usam.ac.cr/xmlui/bitstream/handle/11506/1036/LEC%20CONT%200018%202019.pdf?sequence=1&amp;isAllowed=y#:~:text=B%C3%A1sicamente%2C%20en%20el%20sistema%20de,serie%20de%20procesos%20de%20producci%C3%B3n.</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134702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7283416" cy="4278094"/>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En esta etapa de relevamiento se realizan unas actividades como son :</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Relevamiento de factores y recursos utilizados y el relevamiento del sistema de información es decir ver si la información que estamos utilizando es verídica y confiada.</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Análisis del proceso productivo, realizando una verificación o visualización  sistémica de todos los procesos y actividades que se realizan en la empresa.</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Establecer las Micro actividades esenciales corroborando que las actividades que se tenían presupuestadas son las mismas que nos contaron o que averiguamos para saber el funcionamiento de la empresa.</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Verificar y relevar el estado del sistema de información de la organización viendo  cual se utiliza y si es o no competitivo a la hora de montar el sistema de costos, o si se tiene que implementar de nuevo este sistema será dispendioso para el funcionamiento de la compañía, pues no es lo mismo montar el sistema en una empresa donde la información no es lo bastante relevante para tomar decisiones que una donde el sistema de información es eficaz y eficiente.</a:t>
            </a:r>
          </a:p>
          <a:p>
            <a:pPr algn="just"/>
            <a:r>
              <a:rPr lang="es-ES" sz="1600" dirty="0">
                <a:latin typeface="Lato" panose="020F0502020204030203" pitchFamily="34" charset="0"/>
                <a:ea typeface="Lato" panose="020F0502020204030203" pitchFamily="34" charset="0"/>
                <a:cs typeface="Lato" panose="020F0502020204030203" pitchFamily="34" charset="0"/>
              </a:rPr>
              <a:t> </a:t>
            </a:r>
          </a:p>
        </p:txBody>
      </p:sp>
      <p:sp>
        <p:nvSpPr>
          <p:cNvPr id="6" name="CuadroTexto 5"/>
          <p:cNvSpPr txBox="1"/>
          <p:nvPr/>
        </p:nvSpPr>
        <p:spPr>
          <a:xfrm>
            <a:off x="1954306" y="690282"/>
            <a:ext cx="5145740" cy="1200329"/>
          </a:xfrm>
          <a:prstGeom prst="rect">
            <a:avLst/>
          </a:prstGeom>
          <a:noFill/>
        </p:spPr>
        <p:txBody>
          <a:bodyPr wrap="square" rtlCol="0">
            <a:spAutoFit/>
          </a:bodyPr>
          <a:lstStyle/>
          <a:p>
            <a:pPr algn="ctr"/>
            <a:r>
              <a:rPr lang="es-MX" sz="2400" b="1" dirty="0">
                <a:solidFill>
                  <a:srgbClr val="123258"/>
                </a:solidFill>
                <a:latin typeface="Josefin Slab" pitchFamily="2" charset="0"/>
              </a:rPr>
              <a:t>ETAPAS DE IMPLEMENTACION DEL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383926" y="6312327"/>
            <a:ext cx="5813018" cy="215444"/>
          </a:xfrm>
          <a:prstGeom prst="rect">
            <a:avLst/>
          </a:prstGeom>
          <a:noFill/>
        </p:spPr>
        <p:txBody>
          <a:bodyPr wrap="square" rtlCol="0">
            <a:spAutoFit/>
          </a:bodyPr>
          <a:lstStyle/>
          <a:p>
            <a:pPr algn="just"/>
            <a:r>
              <a:rPr lang="es-CO" sz="800" dirty="0">
                <a:solidFill>
                  <a:srgbClr val="123258"/>
                </a:solidFill>
              </a:rPr>
              <a:t>https://www.youtube.com/watch?v=kIvu3aXwf88.</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113017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37129" y="1846730"/>
            <a:ext cx="6792842" cy="3293209"/>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342900" indent="-342900" algn="just">
              <a:buAutoNum type="arabicPeriod" startAt="2"/>
            </a:pPr>
            <a:r>
              <a:rPr lang="es-ES" sz="1600" b="1" dirty="0">
                <a:latin typeface="Lato" panose="020F0502020204030203" pitchFamily="34" charset="0"/>
                <a:ea typeface="Lato" panose="020F0502020204030203" pitchFamily="34" charset="0"/>
                <a:cs typeface="Lato" panose="020F0502020204030203" pitchFamily="34" charset="0"/>
              </a:rPr>
              <a:t>REPLANTEOS NECESARIOS :  </a:t>
            </a:r>
            <a:r>
              <a:rPr lang="es-ES" sz="1600" dirty="0">
                <a:latin typeface="Lato" panose="020F0502020204030203" pitchFamily="34" charset="0"/>
                <a:ea typeface="Lato" panose="020F0502020204030203" pitchFamily="34" charset="0"/>
                <a:cs typeface="Lato" panose="020F0502020204030203" pitchFamily="34" charset="0"/>
              </a:rPr>
              <a:t>es el proceso mediante e cual se plantea la organización, esta indicara la forma de comunicación se capacitara y se le explicara a las personas que intervendrán en los siguientes aspectos :</a:t>
            </a:r>
          </a:p>
          <a:p>
            <a:pPr marL="342900" indent="-342900" algn="just">
              <a:buFont typeface="Wingdings" panose="05000000000000000000" pitchFamily="2" charset="2"/>
              <a:buChar char="§"/>
            </a:pPr>
            <a:r>
              <a:rPr lang="es-ES" sz="1600" i="0" dirty="0">
                <a:effectLst/>
                <a:latin typeface="Lato" panose="020F0502020204030203" pitchFamily="34" charset="0"/>
                <a:ea typeface="Lato" panose="020F0502020204030203" pitchFamily="34" charset="0"/>
                <a:cs typeface="Lato" panose="020F0502020204030203" pitchFamily="34" charset="0"/>
              </a:rPr>
              <a:t>Desarrollo de los nuevos mapas de procesos en función de las reconsideraciones  pues siempre hay personas que no están de acuerdo realizadas </a:t>
            </a:r>
          </a:p>
          <a:p>
            <a:pPr marL="342900" indent="-34290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La adecuación de los procesos de acumulación de costos también se cambiaran si es el caso </a:t>
            </a:r>
          </a:p>
          <a:p>
            <a:pPr marL="342900" indent="-34290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Readaptación del plan de cuentas de la empresa. </a:t>
            </a:r>
          </a:p>
          <a:p>
            <a:pPr marL="342900" indent="-34290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Creación de las cuentas de factores actividades y objetivos productivos</a:t>
            </a:r>
          </a:p>
          <a:p>
            <a:pPr marL="342900" indent="-34290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Replanteo del sistema de información base, o la información con que comenzó la empresa. </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844578" y="855750"/>
            <a:ext cx="5145740" cy="1200329"/>
          </a:xfrm>
          <a:prstGeom prst="rect">
            <a:avLst/>
          </a:prstGeom>
          <a:noFill/>
        </p:spPr>
        <p:txBody>
          <a:bodyPr wrap="square" rtlCol="0">
            <a:spAutoFit/>
          </a:bodyPr>
          <a:lstStyle/>
          <a:p>
            <a:pPr algn="ctr"/>
            <a:r>
              <a:rPr lang="es-MX" sz="2400" b="1" dirty="0">
                <a:solidFill>
                  <a:srgbClr val="123258"/>
                </a:solidFill>
                <a:latin typeface="Josefin Slab" pitchFamily="2" charset="0"/>
              </a:rPr>
              <a:t>ETAPAS DE IMPLEMENTACION DEL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265054" y="5959271"/>
            <a:ext cx="5813018" cy="215444"/>
          </a:xfrm>
          <a:prstGeom prst="rect">
            <a:avLst/>
          </a:prstGeom>
          <a:noFill/>
        </p:spPr>
        <p:txBody>
          <a:bodyPr wrap="square" rtlCol="0">
            <a:spAutoFit/>
          </a:bodyPr>
          <a:lstStyle/>
          <a:p>
            <a:pPr algn="just"/>
            <a:r>
              <a:rPr lang="es-CO" sz="800" dirty="0">
                <a:solidFill>
                  <a:srgbClr val="123258"/>
                </a:solidFill>
              </a:rPr>
              <a:t>https://www.youtube.com/watch?v=kIvu3aXwf88.</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7" name="Elipse 6"/>
          <p:cNvSpPr/>
          <p:nvPr/>
        </p:nvSpPr>
        <p:spPr>
          <a:xfrm>
            <a:off x="6388070" y="4844307"/>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262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878112" y="1513728"/>
            <a:ext cx="7850252" cy="4278094"/>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342900" indent="-342900" algn="just">
              <a:buAutoNum type="arabicPeriod" startAt="2"/>
            </a:pPr>
            <a:r>
              <a:rPr lang="es-ES" sz="1600" b="1" dirty="0">
                <a:latin typeface="Lato" panose="020F0502020204030203" pitchFamily="34" charset="0"/>
                <a:ea typeface="Lato" panose="020F0502020204030203" pitchFamily="34" charset="0"/>
                <a:cs typeface="Lato" panose="020F0502020204030203" pitchFamily="34" charset="0"/>
              </a:rPr>
              <a:t>IMPLEMENTACION Y PUESTA EN MARCHA :  </a:t>
            </a:r>
            <a:r>
              <a:rPr lang="es-ES" sz="1600" dirty="0">
                <a:latin typeface="Lato" panose="020F0502020204030203" pitchFamily="34" charset="0"/>
                <a:ea typeface="Lato" panose="020F0502020204030203" pitchFamily="34" charset="0"/>
                <a:cs typeface="Lato" panose="020F0502020204030203" pitchFamily="34" charset="0"/>
              </a:rPr>
              <a:t>Es un  proceso también muy importante pues se termina vinculando todas las actividades entre si.</a:t>
            </a:r>
          </a:p>
          <a:p>
            <a:pPr marL="342900" indent="-342900" algn="just">
              <a:buFont typeface="Wingdings" panose="05000000000000000000" pitchFamily="2" charset="2"/>
              <a:buChar char="§"/>
            </a:pPr>
            <a:r>
              <a:rPr lang="es-ES" sz="1600" i="0" dirty="0">
                <a:effectLst/>
                <a:latin typeface="Lato" panose="020F0502020204030203" pitchFamily="34" charset="0"/>
                <a:ea typeface="Lato" panose="020F0502020204030203" pitchFamily="34" charset="0"/>
                <a:cs typeface="Lato" panose="020F0502020204030203" pitchFamily="34" charset="0"/>
              </a:rPr>
              <a:t>Vinculación de las actividades inmediatas con los procesos productivos</a:t>
            </a:r>
          </a:p>
          <a:p>
            <a:pPr marL="342900" indent="-34290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Acá también se comienzan a aparecer los primero datos numéricos y la a parición de los primeros informes que deben ser relevantes para los próximos procesos de producción.</a:t>
            </a:r>
          </a:p>
          <a:p>
            <a:pPr marL="342900" indent="-342900" algn="just">
              <a:buFont typeface="Wingdings" panose="05000000000000000000" pitchFamily="2" charset="2"/>
              <a:buChar char="§"/>
            </a:pPr>
            <a:r>
              <a:rPr lang="es-ES" sz="1600" i="0" dirty="0">
                <a:effectLst/>
                <a:latin typeface="Lato" panose="020F0502020204030203" pitchFamily="34" charset="0"/>
                <a:ea typeface="Lato" panose="020F0502020204030203" pitchFamily="34" charset="0"/>
                <a:cs typeface="Lato" panose="020F0502020204030203" pitchFamily="34" charset="0"/>
              </a:rPr>
              <a:t>Análisis de los usos de los modelos de costeo alternativos a la aplicación de la organización con creación de técnicas para distintos usos informativos para la puesta en marcha para nuevas demandas de productos.</a:t>
            </a:r>
          </a:p>
          <a:p>
            <a:pPr marL="342900" indent="-34290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Involucrarnos con el sistema para adecuar y cambiar los software a las nuevas necesidades que va a generar el sistema de costos.</a:t>
            </a:r>
          </a:p>
          <a:p>
            <a:pPr marL="342900" indent="-342900" algn="just">
              <a:buFont typeface="Wingdings" panose="05000000000000000000" pitchFamily="2" charset="2"/>
              <a:buChar char="§"/>
            </a:pPr>
            <a:r>
              <a:rPr lang="es-ES" sz="1600" i="0" dirty="0">
                <a:effectLst/>
                <a:latin typeface="Lato" panose="020F0502020204030203" pitchFamily="34" charset="0"/>
                <a:ea typeface="Lato" panose="020F0502020204030203" pitchFamily="34" charset="0"/>
                <a:cs typeface="Lato" panose="020F0502020204030203" pitchFamily="34" charset="0"/>
              </a:rPr>
              <a:t>Y finalmente incorporar el sistema de costos al software de gestión comercial y de producción de la organización.</a:t>
            </a:r>
          </a:p>
          <a:p>
            <a:pPr marL="342900" indent="-34290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Esta implementación puede tardar un año, año y medio  pero depende del tamaño de la empresa, de la complejidad de los procesos productivos y fundamental plantearlo antes de comenzar un trabajo</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499562" y="685690"/>
            <a:ext cx="6314401" cy="830997"/>
          </a:xfrm>
          <a:prstGeom prst="rect">
            <a:avLst/>
          </a:prstGeom>
          <a:noFill/>
        </p:spPr>
        <p:txBody>
          <a:bodyPr wrap="square" rtlCol="0">
            <a:spAutoFit/>
          </a:bodyPr>
          <a:lstStyle/>
          <a:p>
            <a:pPr algn="ctr"/>
            <a:r>
              <a:rPr lang="es-MX" sz="2400" b="1" dirty="0">
                <a:solidFill>
                  <a:srgbClr val="123258"/>
                </a:solidFill>
                <a:latin typeface="Josefin Slab" pitchFamily="2" charset="0"/>
              </a:rPr>
              <a:t>ETAPAS DE IMPLEMENTACION DEL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178112" y="6432135"/>
            <a:ext cx="5813018" cy="215444"/>
          </a:xfrm>
          <a:prstGeom prst="rect">
            <a:avLst/>
          </a:prstGeom>
          <a:noFill/>
        </p:spPr>
        <p:txBody>
          <a:bodyPr wrap="square" rtlCol="0">
            <a:spAutoFit/>
          </a:bodyPr>
          <a:lstStyle/>
          <a:p>
            <a:pPr algn="just"/>
            <a:r>
              <a:rPr lang="es-CO" sz="800" dirty="0">
                <a:solidFill>
                  <a:srgbClr val="123258"/>
                </a:solidFill>
              </a:rPr>
              <a:t>https://www.youtube.com/watch?v=kIvu3aXwf88.</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302933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130754" y="1943587"/>
            <a:ext cx="7459063" cy="3539430"/>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La implementación del sistema de costes permitirá conocer deforma clara y directa el coste de fabricación de uno o varios productos.</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Este sistema tiene su origen en el presupuesto anual de la compañía y su objetivo principal es conocer el precio final de fabricación de un producto.</a:t>
            </a:r>
          </a:p>
          <a:p>
            <a:pPr marL="285750" indent="-285750" algn="just">
              <a:buFont typeface="Wingdings" panose="05000000000000000000" pitchFamily="2" charset="2"/>
              <a:buChar char="§"/>
            </a:pPr>
            <a:r>
              <a:rPr lang="es-ES" sz="1600" i="0" dirty="0">
                <a:effectLst/>
                <a:latin typeface="Lato" panose="020F0502020204030203" pitchFamily="34" charset="0"/>
                <a:ea typeface="Lato" panose="020F0502020204030203" pitchFamily="34" charset="0"/>
                <a:cs typeface="Lato" panose="020F0502020204030203" pitchFamily="34" charset="0"/>
              </a:rPr>
              <a:t>Para ello es necesario tener los costes de cada una de las áreas de los departamentos que intervienen en el proceso.</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Con el calculo de costes de esta manera podremos :</a:t>
            </a:r>
          </a:p>
          <a:p>
            <a:pPr algn="just"/>
            <a:r>
              <a:rPr lang="es-ES" sz="1600" dirty="0">
                <a:latin typeface="Lato" panose="020F0502020204030203" pitchFamily="34" charset="0"/>
                <a:ea typeface="Lato" panose="020F0502020204030203" pitchFamily="34" charset="0"/>
                <a:cs typeface="Lato" panose="020F0502020204030203" pitchFamily="34" charset="0"/>
              </a:rPr>
              <a:t>       -rentabilizar mucho mas los productos</a:t>
            </a:r>
          </a:p>
          <a:p>
            <a:pPr algn="just"/>
            <a:r>
              <a:rPr lang="es-ES" sz="1600" dirty="0">
                <a:latin typeface="Lato" panose="020F0502020204030203" pitchFamily="34" charset="0"/>
                <a:ea typeface="Lato" panose="020F0502020204030203" pitchFamily="34" charset="0"/>
                <a:cs typeface="Lato" panose="020F0502020204030203" pitchFamily="34" charset="0"/>
              </a:rPr>
              <a:t>       - conocer si el precio de la materia prima es demasiado elevado</a:t>
            </a:r>
          </a:p>
          <a:p>
            <a:pPr algn="just"/>
            <a:r>
              <a:rPr lang="es-ES" sz="1600" dirty="0">
                <a:latin typeface="Lato" panose="020F0502020204030203" pitchFamily="34" charset="0"/>
                <a:ea typeface="Lato" panose="020F0502020204030203" pitchFamily="34" charset="0"/>
                <a:cs typeface="Lato" panose="020F0502020204030203" pitchFamily="34" charset="0"/>
              </a:rPr>
              <a:t>       -conocer el trabajo de cada departamento y controlar su rendimiento </a:t>
            </a:r>
          </a:p>
          <a:p>
            <a:pPr algn="just"/>
            <a:r>
              <a:rPr lang="es-ES" sz="1600" dirty="0">
                <a:latin typeface="Lato" panose="020F0502020204030203" pitchFamily="34" charset="0"/>
                <a:ea typeface="Lato" panose="020F0502020204030203" pitchFamily="34" charset="0"/>
                <a:cs typeface="Lato" panose="020F0502020204030203" pitchFamily="34" charset="0"/>
              </a:rPr>
              <a:t>       -Cuestionar si el proceso de fabricación es el mas adecuado y si se debería o  </a:t>
            </a:r>
          </a:p>
          <a:p>
            <a:pPr algn="just"/>
            <a:r>
              <a:rPr lang="es-ES" sz="1600" dirty="0">
                <a:latin typeface="Lato" panose="020F0502020204030203" pitchFamily="34" charset="0"/>
                <a:ea typeface="Lato" panose="020F0502020204030203" pitchFamily="34" charset="0"/>
                <a:cs typeface="Lato" panose="020F0502020204030203" pitchFamily="34" charset="0"/>
              </a:rPr>
              <a:t>         no elaborar el producto               	</a:t>
            </a:r>
          </a:p>
          <a:p>
            <a:pPr algn="just"/>
            <a:r>
              <a:rPr lang="es-ES" sz="1600" dirty="0">
                <a:latin typeface="Lato" panose="020F0502020204030203" pitchFamily="34" charset="0"/>
                <a:ea typeface="Lato" panose="020F0502020204030203" pitchFamily="34" charset="0"/>
                <a:cs typeface="Lato" panose="020F0502020204030203" pitchFamily="34" charset="0"/>
              </a:rPr>
              <a:t>  </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54306" y="949729"/>
            <a:ext cx="5859658" cy="1200329"/>
          </a:xfrm>
          <a:prstGeom prst="rect">
            <a:avLst/>
          </a:prstGeom>
          <a:noFill/>
        </p:spPr>
        <p:txBody>
          <a:bodyPr wrap="square" rtlCol="0">
            <a:spAutoFit/>
          </a:bodyPr>
          <a:lstStyle/>
          <a:p>
            <a:pPr algn="ctr"/>
            <a:r>
              <a:rPr lang="es-MX" sz="2400" b="1" dirty="0">
                <a:solidFill>
                  <a:srgbClr val="123258"/>
                </a:solidFill>
                <a:latin typeface="Josefin Slab" pitchFamily="2" charset="0"/>
              </a:rPr>
              <a:t>IMPORTANCIA DE LA IMPLEMENTACION DE LOS SISTEMAS DE COSTOS</a:t>
            </a:r>
            <a:endParaRPr lang="en-US" sz="2400" b="1" dirty="0">
              <a:solidFill>
                <a:srgbClr val="123258"/>
              </a:solidFill>
              <a:latin typeface="Josefin Slab" pitchFamily="2" charset="0"/>
            </a:endParaRPr>
          </a:p>
        </p:txBody>
      </p:sp>
      <p:sp>
        <p:nvSpPr>
          <p:cNvPr id="15" name="CuadroTexto 14"/>
          <p:cNvSpPr txBox="1"/>
          <p:nvPr/>
        </p:nvSpPr>
        <p:spPr>
          <a:xfrm>
            <a:off x="178112" y="6432135"/>
            <a:ext cx="5813018" cy="215444"/>
          </a:xfrm>
          <a:prstGeom prst="rect">
            <a:avLst/>
          </a:prstGeom>
          <a:noFill/>
        </p:spPr>
        <p:txBody>
          <a:bodyPr wrap="square" rtlCol="0">
            <a:spAutoFit/>
          </a:bodyPr>
          <a:lstStyle/>
          <a:p>
            <a:pPr algn="just"/>
            <a:r>
              <a:rPr lang="es-CO" sz="800" dirty="0">
                <a:solidFill>
                  <a:srgbClr val="123258"/>
                </a:solidFill>
              </a:rPr>
              <a:t>https://bufetecremadesymartinez.com/por-que-es-importante-implementar-un-sistema-de-costes/.</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7" name="Elipse 6"/>
          <p:cNvSpPr/>
          <p:nvPr/>
        </p:nvSpPr>
        <p:spPr>
          <a:xfrm>
            <a:off x="6548490" y="4911844"/>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0798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54664" y="2806340"/>
            <a:ext cx="6792842" cy="3046988"/>
          </a:xfrm>
          <a:prstGeom prst="rect">
            <a:avLst/>
          </a:prstGeom>
          <a:noFill/>
        </p:spPr>
        <p:txBody>
          <a:bodyPr wrap="square" rtlCol="0">
            <a:spAutoFit/>
          </a:bodyPr>
          <a:lstStyle/>
          <a:p>
            <a:pPr algn="just"/>
            <a:endParaRPr lang="es-ES" sz="1600" dirty="0">
              <a:latin typeface="Lato" panose="020F0502020204030203" pitchFamily="34" charset="0"/>
              <a:ea typeface="Lato" panose="020F0502020204030203" pitchFamily="34" charset="0"/>
              <a:cs typeface="Lato" panose="020F0502020204030203" pitchFamily="34" charset="0"/>
            </a:endParaRPr>
          </a:p>
          <a:p>
            <a:pPr algn="just"/>
            <a:r>
              <a:rPr lang="es-ES" sz="1600" dirty="0">
                <a:latin typeface="Lato" panose="020F0502020204030203" pitchFamily="34" charset="0"/>
                <a:ea typeface="Lato" panose="020F0502020204030203" pitchFamily="34" charset="0"/>
                <a:cs typeface="Lato" panose="020F0502020204030203" pitchFamily="34" charset="0"/>
              </a:rPr>
              <a:t>Por experiencia vemos que hoy en día todas las empresas se dedican a la venta de los productos, y eso es correcto en la competencia,  pero lo que corresponde ver es que cuando las compañías no tiene un mecanismo de costos adecuado en los productos ofrecidos conociendo sus costos  y que brinde la oportunidad de ver las posibles expectativas nuevas del cliente y del mercado en general,  relegan casi totalmente la salida de otro producto con características  similares o mejores del producto actual, tal vez con costos mucho mas económicos y que permitirán ser mas asequibles en precios. Ello debido a que no se realizan los estudios pertinentes en los costes de cada producto nuevo con comparación a los antiguos para poderlos ofrecer al mercado y por lógica analizar que este producto desestimado era el mas rentable para tener para el negocio.</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734850" y="1144013"/>
            <a:ext cx="5145740" cy="1200329"/>
          </a:xfrm>
          <a:prstGeom prst="rect">
            <a:avLst/>
          </a:prstGeom>
          <a:noFill/>
        </p:spPr>
        <p:txBody>
          <a:bodyPr wrap="square" rtlCol="0">
            <a:spAutoFit/>
          </a:bodyPr>
          <a:lstStyle/>
          <a:p>
            <a:pPr algn="ctr"/>
            <a:r>
              <a:rPr lang="es-MX" sz="2400" b="1" dirty="0">
                <a:solidFill>
                  <a:srgbClr val="123258"/>
                </a:solidFill>
                <a:latin typeface="Josefin Slab" pitchFamily="2" charset="0"/>
              </a:rPr>
              <a:t>EJEMPLO DE LA IMPORTANCIA DE LA IMPLEMENTACION DE LOS SISTEMAS DE COSTOS</a:t>
            </a:r>
            <a:endParaRPr lang="en-US" sz="2400" b="1" dirty="0">
              <a:solidFill>
                <a:srgbClr val="123258"/>
              </a:solidFill>
              <a:latin typeface="Josefin Slab" pitchFamily="2" charset="0"/>
            </a:endParaRPr>
          </a:p>
        </p:txBody>
      </p:sp>
      <p:sp>
        <p:nvSpPr>
          <p:cNvPr id="15" name="CuadroTexto 14"/>
          <p:cNvSpPr txBox="1"/>
          <p:nvPr/>
        </p:nvSpPr>
        <p:spPr>
          <a:xfrm>
            <a:off x="178112" y="6432135"/>
            <a:ext cx="5813018" cy="215444"/>
          </a:xfrm>
          <a:prstGeom prst="rect">
            <a:avLst/>
          </a:prstGeom>
          <a:noFill/>
        </p:spPr>
        <p:txBody>
          <a:bodyPr wrap="square" rtlCol="0">
            <a:spAutoFit/>
          </a:bodyPr>
          <a:lstStyle/>
          <a:p>
            <a:pPr algn="just"/>
            <a:r>
              <a:rPr lang="es-CO" sz="800" dirty="0">
                <a:solidFill>
                  <a:srgbClr val="123258"/>
                </a:solidFill>
              </a:rPr>
              <a:t>https://bufetecremadesymartinez.com/por-que-es-importante-implementar-un-sistema-de-costes/.</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
        <p:nvSpPr>
          <p:cNvPr id="7" name="Elipse 6"/>
          <p:cNvSpPr/>
          <p:nvPr/>
        </p:nvSpPr>
        <p:spPr>
          <a:xfrm>
            <a:off x="7671896" y="475029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5936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xmlns="" id="{73164AE0-4D74-4A65-985D-4663F23F55A2}"/>
              </a:ext>
            </a:extLst>
          </p:cNvPr>
          <p:cNvSpPr/>
          <p:nvPr/>
        </p:nvSpPr>
        <p:spPr>
          <a:xfrm>
            <a:off x="0" y="182881"/>
            <a:ext cx="9144000" cy="6857999"/>
          </a:xfrm>
          <a:prstGeom prst="rect">
            <a:avLst/>
          </a:prstGeom>
          <a:gradFill flip="none" rotWithShape="1">
            <a:gsLst>
              <a:gs pos="0">
                <a:srgbClr val="D40257"/>
              </a:gs>
              <a:gs pos="40000">
                <a:srgbClr val="013889"/>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CO" sz="800" dirty="0"/>
              <a:t>https://www.bing.com/videos/riverview/relatedvideo?&amp;q=analisis+diferencial+EN+COSTOS&amp;&amp;mid=0BE732E33589A206A4230BE732E33589A206A423&amp;&amp;FORM=VRDGAR</a:t>
            </a:r>
          </a:p>
        </p:txBody>
      </p:sp>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142" y="-191974"/>
            <a:ext cx="4526715" cy="5623621"/>
          </a:xfrm>
          <a:prstGeom prst="rect">
            <a:avLst/>
          </a:prstGeom>
        </p:spPr>
      </p:pic>
      <p:sp>
        <p:nvSpPr>
          <p:cNvPr id="4" name="Elipse 3"/>
          <p:cNvSpPr/>
          <p:nvPr/>
        </p:nvSpPr>
        <p:spPr>
          <a:xfrm>
            <a:off x="3030852" y="1770294"/>
            <a:ext cx="3082296" cy="308229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ángulo 2"/>
          <p:cNvSpPr/>
          <p:nvPr/>
        </p:nvSpPr>
        <p:spPr>
          <a:xfrm>
            <a:off x="3171919" y="2711277"/>
            <a:ext cx="2899685" cy="369332"/>
          </a:xfrm>
          <a:prstGeom prst="rect">
            <a:avLst/>
          </a:prstGeom>
        </p:spPr>
        <p:txBody>
          <a:bodyPr wrap="square">
            <a:spAutoFit/>
          </a:bodyPr>
          <a:lstStyle/>
          <a:p>
            <a:pPr algn="ctr"/>
            <a:r>
              <a:rPr lang="es-CO" dirty="0" smtClean="0">
                <a:solidFill>
                  <a:schemeClr val="bg1"/>
                </a:solidFill>
              </a:rPr>
              <a:t>Video </a:t>
            </a:r>
          </a:p>
        </p:txBody>
      </p:sp>
    </p:spTree>
    <p:extLst>
      <p:ext uri="{BB962C8B-B14F-4D97-AF65-F5344CB8AC3E}">
        <p14:creationId xmlns:p14="http://schemas.microsoft.com/office/powerpoint/2010/main" val="172294299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0" y="0"/>
            <a:ext cx="9144000" cy="6858000"/>
          </a:xfrm>
          <a:prstGeom prst="rect">
            <a:avLst/>
          </a:prstGeom>
        </p:spPr>
      </p:pic>
      <p:sp>
        <p:nvSpPr>
          <p:cNvPr id="6" name="Rectángulo 5"/>
          <p:cNvSpPr/>
          <p:nvPr/>
        </p:nvSpPr>
        <p:spPr>
          <a:xfrm>
            <a:off x="4791807" y="0"/>
            <a:ext cx="4352193" cy="68580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3156439" y="1477108"/>
            <a:ext cx="3313967" cy="3130062"/>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6354084" y="5754345"/>
            <a:ext cx="2714805" cy="954107"/>
          </a:xfrm>
          <a:prstGeom prst="rect">
            <a:avLst/>
          </a:prstGeom>
          <a:noFill/>
        </p:spPr>
        <p:txBody>
          <a:bodyPr wrap="square" rtlCol="0">
            <a:spAutoFit/>
          </a:bodyPr>
          <a:lstStyle/>
          <a:p>
            <a:pPr algn="ctr"/>
            <a:r>
              <a:rPr lang="es-MX" sz="2800" b="1" dirty="0" smtClean="0">
                <a:solidFill>
                  <a:schemeClr val="bg1"/>
                </a:solidFill>
                <a:latin typeface="Century Gothic" panose="020B0502020202020204" pitchFamily="34" charset="0"/>
                <a:cs typeface="Arial" panose="020B0604020202020204" pitchFamily="34" charset="0"/>
              </a:rPr>
              <a:t>FIN DE GRABACIÓN</a:t>
            </a:r>
            <a:endParaRPr lang="en-US" sz="280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648880" y="822096"/>
            <a:ext cx="4329084" cy="4440085"/>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904617" y="4140357"/>
            <a:ext cx="1565790" cy="170790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97" y="2065044"/>
            <a:ext cx="2077406" cy="1747807"/>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18" y="4463383"/>
            <a:ext cx="4096505" cy="1657014"/>
          </a:xfrm>
          <a:prstGeom prst="rect">
            <a:avLst/>
          </a:prstGeom>
        </p:spPr>
      </p:pic>
      <p:grpSp>
        <p:nvGrpSpPr>
          <p:cNvPr id="2" name="Grupo 1"/>
          <p:cNvGrpSpPr/>
          <p:nvPr/>
        </p:nvGrpSpPr>
        <p:grpSpPr>
          <a:xfrm>
            <a:off x="2743317" y="2361222"/>
            <a:ext cx="4876285" cy="3229887"/>
            <a:chOff x="3716899" y="1678843"/>
            <a:chExt cx="6501713" cy="4306516"/>
          </a:xfrm>
        </p:grpSpPr>
        <p:pic>
          <p:nvPicPr>
            <p:cNvPr id="9" name="Imagen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39123" y="2075923"/>
              <a:ext cx="3313967" cy="3130063"/>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CuadroTexto 11"/>
            <p:cNvSpPr txBox="1"/>
            <p:nvPr/>
          </p:nvSpPr>
          <p:spPr>
            <a:xfrm>
              <a:off x="3716899" y="2834786"/>
              <a:ext cx="4358412" cy="1723549"/>
            </a:xfrm>
            <a:prstGeom prst="rect">
              <a:avLst/>
            </a:prstGeom>
            <a:noFill/>
          </p:spPr>
          <p:txBody>
            <a:bodyPr wrap="square" rtlCol="0">
              <a:spAutoFit/>
            </a:bodyPr>
            <a:lstStyle/>
            <a:p>
              <a:pPr algn="ctr"/>
              <a:r>
                <a:rPr lang="es-CO" b="1" dirty="0"/>
                <a:t>IMPLEMENTACION DE LOS SISTEMAS DE COSTOS POR PROCESOS EN UNA EMPRESA</a:t>
              </a:r>
            </a:p>
            <a:p>
              <a:pPr algn="ctr"/>
              <a:endParaRPr lang="es-MX" sz="2400" b="1" dirty="0">
                <a:latin typeface="Arial" panose="020B0604020202020204" pitchFamily="34" charset="0"/>
                <a:cs typeface="Arial" panose="020B0604020202020204" pitchFamily="34" charset="0"/>
              </a:endParaRPr>
            </a:p>
          </p:txBody>
        </p:sp>
      </p:grpSp>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0112" y="1834623"/>
            <a:ext cx="3798475" cy="4718916"/>
          </a:xfrm>
          <a:prstGeom prst="rect">
            <a:avLst/>
          </a:prstGeom>
        </p:spPr>
      </p:pic>
      <p:sp>
        <p:nvSpPr>
          <p:cNvPr id="3" name="Rectángulo 2"/>
          <p:cNvSpPr/>
          <p:nvPr/>
        </p:nvSpPr>
        <p:spPr>
          <a:xfrm>
            <a:off x="98887" y="4874666"/>
            <a:ext cx="6745257" cy="2031325"/>
          </a:xfrm>
          <a:prstGeom prst="rect">
            <a:avLst/>
          </a:prstGeom>
        </p:spPr>
        <p:txBody>
          <a:bodyPr wrap="square">
            <a:spAutoFit/>
          </a:bodyPr>
          <a:lstStyle/>
          <a:p>
            <a:r>
              <a:rPr lang="es-ES" b="1" dirty="0"/>
              <a:t>ELECTIVA DE PROFUNDIZACION II// Costeo por Procesos //Gestión de Procesos Organizacionales </a:t>
            </a:r>
            <a:r>
              <a:rPr lang="es-ES" b="1" dirty="0" smtClean="0"/>
              <a:t>I</a:t>
            </a:r>
            <a:endParaRPr lang="es-ES" b="1" dirty="0" smtClean="0"/>
          </a:p>
          <a:p>
            <a:r>
              <a:rPr lang="es-ES" b="1" dirty="0" smtClean="0"/>
              <a:t>OLGA </a:t>
            </a:r>
            <a:r>
              <a:rPr lang="es-ES" b="1" dirty="0"/>
              <a:t>LUCIA PABON VILLAMIZAR</a:t>
            </a:r>
          </a:p>
          <a:p>
            <a:r>
              <a:rPr lang="es-ES" b="1" dirty="0"/>
              <a:t>CONTADORA PUBLICA</a:t>
            </a:r>
          </a:p>
          <a:p>
            <a:r>
              <a:rPr lang="es-ES" b="1" dirty="0"/>
              <a:t>MAGISTER TRIBUTARIA</a:t>
            </a:r>
          </a:p>
          <a:p>
            <a:r>
              <a:rPr lang="es-ES" b="1" dirty="0"/>
              <a:t>FUNDACION DE EDUCACION SUPERIOR SAN JOSE.</a:t>
            </a:r>
          </a:p>
          <a:p>
            <a:r>
              <a:rPr lang="es-ES" b="1" dirty="0"/>
              <a:t>SEMANA 8</a:t>
            </a:r>
            <a:endParaRPr lang="es-ES" b="1" dirty="0" smtClean="0"/>
          </a:p>
        </p:txBody>
      </p:sp>
    </p:spTree>
    <p:extLst>
      <p:ext uri="{BB962C8B-B14F-4D97-AF65-F5344CB8AC3E}">
        <p14:creationId xmlns:p14="http://schemas.microsoft.com/office/powerpoint/2010/main" val="120450092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5" name="Picture 4" descr="Resultado de imagen para avion silueta png">
            <a:extLst>
              <a:ext uri="{FF2B5EF4-FFF2-40B4-BE49-F238E27FC236}">
                <a16:creationId xmlns:a16="http://schemas.microsoft.com/office/drawing/2014/main" xmlns="" id="{10A086D5-F53A-4FF3-815A-9A050312DE6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44272" y="1280113"/>
            <a:ext cx="2055456" cy="21488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4">
            <a:extLst>
              <a:ext uri="{FF2B5EF4-FFF2-40B4-BE49-F238E27FC236}">
                <a16:creationId xmlns:a16="http://schemas.microsoft.com/office/drawing/2014/main" xmlns="" id="{29DB83B5-8887-4804-829F-198FDB03ABA1}"/>
              </a:ext>
            </a:extLst>
          </p:cNvPr>
          <p:cNvSpPr txBox="1"/>
          <p:nvPr/>
        </p:nvSpPr>
        <p:spPr>
          <a:xfrm>
            <a:off x="1803824" y="3935102"/>
            <a:ext cx="5884602" cy="1754326"/>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3600" b="1" dirty="0" smtClean="0">
                <a:solidFill>
                  <a:schemeClr val="bg1"/>
                </a:solidFill>
                <a:latin typeface="Contradiction" panose="02000500000000000000" pitchFamily="50" charset="0"/>
                <a:ea typeface="Verdana" panose="020B0604030504040204" pitchFamily="34" charset="0"/>
              </a:rPr>
              <a:t>El leer analizar interpretar y aplicar se reduce en aprendizaje que es para toda la vida.</a:t>
            </a:r>
            <a:endParaRPr lang="es-ES" sz="3600" b="1" dirty="0">
              <a:solidFill>
                <a:schemeClr val="bg1"/>
              </a:solidFill>
              <a:latin typeface="Contradiction" panose="02000500000000000000" pitchFamily="50" charset="0"/>
              <a:ea typeface="Verdana" panose="020B0604030504040204" pitchFamily="34" charset="0"/>
            </a:endParaRPr>
          </a:p>
        </p:txBody>
      </p:sp>
    </p:spTree>
    <p:extLst>
      <p:ext uri="{BB962C8B-B14F-4D97-AF65-F5344CB8AC3E}">
        <p14:creationId xmlns:p14="http://schemas.microsoft.com/office/powerpoint/2010/main" val="118451238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p:cNvSpPr/>
          <p:nvPr/>
        </p:nvSpPr>
        <p:spPr>
          <a:xfrm>
            <a:off x="5057482" y="2556386"/>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5701760" y="2276452"/>
            <a:ext cx="3503608" cy="1323439"/>
          </a:xfrm>
          <a:prstGeom prst="rect">
            <a:avLst/>
          </a:prstGeom>
          <a:noFill/>
        </p:spPr>
        <p:txBody>
          <a:bodyPr wrap="square" rtlCol="0">
            <a:spAutoFit/>
          </a:bodyPr>
          <a:lstStyle/>
          <a:p>
            <a:r>
              <a:rPr lang="es-MX" sz="1600" b="1" dirty="0">
                <a:latin typeface="Morn Thin" panose="00000200000000000000" pitchFamily="50" charset="0"/>
              </a:rPr>
              <a:t>CONOCIMIENO DE LA IMPLEMENTACION DE LOS COSTOS POR PROCESOS/GENERALIDADES</a:t>
            </a:r>
            <a:endParaRPr lang="en-US" sz="1600" b="1" dirty="0">
              <a:latin typeface="Morn Thin" panose="00000200000000000000" pitchFamily="50" charset="0"/>
            </a:endParaRPr>
          </a:p>
          <a:p>
            <a:endParaRPr lang="es-CO" sz="1600" dirty="0">
              <a:latin typeface="Arial" panose="020B0604020202020204" pitchFamily="34" charset="0"/>
              <a:cs typeface="Arial" panose="020B0604020202020204" pitchFamily="34" charset="0"/>
            </a:endParaRPr>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91723" y="3679090"/>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uadroTexto 15"/>
          <p:cNvSpPr txBox="1"/>
          <p:nvPr/>
        </p:nvSpPr>
        <p:spPr>
          <a:xfrm>
            <a:off x="5742392" y="3616513"/>
            <a:ext cx="3515785" cy="1815882"/>
          </a:xfrm>
          <a:prstGeom prst="rect">
            <a:avLst/>
          </a:prstGeom>
          <a:noFill/>
        </p:spPr>
        <p:txBody>
          <a:bodyPr wrap="square" rtlCol="0">
            <a:spAutoFit/>
          </a:bodyPr>
          <a:lstStyle/>
          <a:p>
            <a:r>
              <a:rPr lang="en-US" sz="1600" b="1" dirty="0">
                <a:latin typeface="Morn Thin" panose="00000200000000000000" pitchFamily="50" charset="0"/>
              </a:rPr>
              <a:t>BENEFICIOS DE LA IMPLEMENTACION ETAPAS E IMPLEMENTACION.</a:t>
            </a:r>
          </a:p>
          <a:p>
            <a:endParaRPr lang="es-419" sz="1600" b="1" dirty="0" smtClean="0">
              <a:solidFill>
                <a:srgbClr val="000000"/>
              </a:solidFill>
              <a:latin typeface="Calibri" panose="020F0502020204030204" pitchFamily="34" charset="0"/>
            </a:endParaRPr>
          </a:p>
          <a:p>
            <a:endParaRPr lang="en-US" sz="1600" b="1" dirty="0">
              <a:latin typeface="Morn Thin" panose="00000200000000000000" pitchFamily="50" charset="0"/>
            </a:endParaRPr>
          </a:p>
          <a:p>
            <a:endParaRPr lang="en-US" sz="1600" b="1" dirty="0">
              <a:latin typeface="Morn Thin" panose="00000200000000000000" pitchFamily="50" charset="0"/>
            </a:endParaRPr>
          </a:p>
          <a:p>
            <a:endParaRPr lang="en-US" sz="1600" b="1" dirty="0">
              <a:latin typeface="Morn Thin" panose="00000200000000000000" pitchFamily="50" charset="0"/>
            </a:endParaRPr>
          </a:p>
        </p:txBody>
      </p:sp>
      <p:sp>
        <p:nvSpPr>
          <p:cNvPr id="17" name="CuadroTexto 16"/>
          <p:cNvSpPr txBox="1"/>
          <p:nvPr/>
        </p:nvSpPr>
        <p:spPr>
          <a:xfrm>
            <a:off x="5199588" y="3780174"/>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19700" y="469841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adroTexto 18"/>
          <p:cNvSpPr txBox="1"/>
          <p:nvPr/>
        </p:nvSpPr>
        <p:spPr>
          <a:xfrm>
            <a:off x="5591200" y="4647565"/>
            <a:ext cx="3515785" cy="1569660"/>
          </a:xfrm>
          <a:prstGeom prst="rect">
            <a:avLst/>
          </a:prstGeom>
          <a:noFill/>
        </p:spPr>
        <p:txBody>
          <a:bodyPr wrap="square" rtlCol="0">
            <a:spAutoFit/>
          </a:bodyPr>
          <a:lstStyle/>
          <a:p>
            <a:r>
              <a:rPr lang="es-MX" sz="1600" b="1" dirty="0">
                <a:latin typeface="Morn Thin" panose="00000200000000000000" pitchFamily="50" charset="0"/>
              </a:rPr>
              <a:t>IMPORTANCIA DE LA IMPLEMENTACION DEL SISTEMA DE COSTOS / EJEMPLO/BENEFICIO PRODUCTO RENTABILIDAD POR COSTOS</a:t>
            </a:r>
            <a:endParaRPr lang="es-MX" sz="2000" b="1" dirty="0">
              <a:latin typeface="Morn Thin" panose="00000200000000000000" pitchFamily="50" charset="0"/>
            </a:endParaRPr>
          </a:p>
          <a:p>
            <a:endParaRPr lang="es-419" sz="1600" b="1" dirty="0" smtClean="0">
              <a:solidFill>
                <a:srgbClr val="000000"/>
              </a:solidFill>
              <a:latin typeface="Calibri" panose="020F0502020204030204" pitchFamily="34" charset="0"/>
            </a:endParaRPr>
          </a:p>
        </p:txBody>
      </p:sp>
      <p:sp>
        <p:nvSpPr>
          <p:cNvPr id="20" name="CuadroTexto 19"/>
          <p:cNvSpPr txBox="1"/>
          <p:nvPr/>
        </p:nvSpPr>
        <p:spPr>
          <a:xfrm>
            <a:off x="5170892" y="4756280"/>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5" name="CuadroTexto 24"/>
          <p:cNvSpPr txBox="1"/>
          <p:nvPr/>
        </p:nvSpPr>
        <p:spPr>
          <a:xfrm>
            <a:off x="5689583" y="4962136"/>
            <a:ext cx="3417402" cy="584775"/>
          </a:xfrm>
          <a:prstGeom prst="rect">
            <a:avLst/>
          </a:prstGeom>
          <a:noFill/>
        </p:spPr>
        <p:txBody>
          <a:bodyPr wrap="square" rtlCol="0">
            <a:spAutoFit/>
          </a:bodyPr>
          <a:lstStyle/>
          <a:p>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endParaRPr lang="es-MX" sz="1600" dirty="0"/>
          </a:p>
        </p:txBody>
      </p:sp>
      <p:sp>
        <p:nvSpPr>
          <p:cNvPr id="21" name="CuadroTexto 20"/>
          <p:cNvSpPr txBox="1"/>
          <p:nvPr/>
        </p:nvSpPr>
        <p:spPr>
          <a:xfrm>
            <a:off x="5225242" y="1729092"/>
            <a:ext cx="2714805" cy="369332"/>
          </a:xfrm>
          <a:prstGeom prst="rect">
            <a:avLst/>
          </a:prstGeom>
          <a:noFill/>
        </p:spPr>
        <p:txBody>
          <a:bodyPr wrap="square" rtlCol="0">
            <a:spAutoFit/>
          </a:bodyPr>
          <a:lstStyle/>
          <a:p>
            <a:pPr algn="ctr"/>
            <a:r>
              <a:rPr lang="es-MX" b="1" dirty="0" smtClean="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2950181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373646" y="2106409"/>
            <a:ext cx="4028302" cy="1200329"/>
          </a:xfrm>
          <a:prstGeom prst="rect">
            <a:avLst/>
          </a:prstGeom>
          <a:noFill/>
        </p:spPr>
        <p:txBody>
          <a:bodyPr wrap="square" rtlCol="0">
            <a:spAutoFit/>
          </a:bodyPr>
          <a:lstStyle/>
          <a:p>
            <a:pPr algn="ctr"/>
            <a:r>
              <a:rPr lang="es-MX" sz="2400" b="1" dirty="0">
                <a:latin typeface="Arial" panose="020B0604020202020204" pitchFamily="34" charset="0"/>
                <a:cs typeface="Arial" panose="020B0604020202020204" pitchFamily="34" charset="0"/>
              </a:rPr>
              <a:t>IMPLEMENTACION DE LOS SISTEMAS DE COSTOS POR PROCESOS</a:t>
            </a:r>
            <a:endParaRPr lang="en-US" sz="2400" b="1" dirty="0">
              <a:solidFill>
                <a:schemeClr val="bg1"/>
              </a:solidFill>
              <a:latin typeface="Arial" panose="020B0604020202020204" pitchFamily="34" charset="0"/>
              <a:cs typeface="Arial" panose="020B0604020202020204" pitchFamily="34" charset="0"/>
            </a:endParaRPr>
          </a:p>
        </p:txBody>
      </p:sp>
      <p:sp>
        <p:nvSpPr>
          <p:cNvPr id="5" name="CuadroTexto 4"/>
          <p:cNvSpPr txBox="1"/>
          <p:nvPr/>
        </p:nvSpPr>
        <p:spPr>
          <a:xfrm>
            <a:off x="4543832" y="797603"/>
            <a:ext cx="4123699" cy="4770537"/>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Cuando comenzamos a abordar el Sistema de costos por procesos empezamos a analizar que este sistema era acumulativo en los diferentes procesos y que los sistemas de información eran fundamentales para poder conocerlos e implementarlos.</a:t>
            </a:r>
          </a:p>
          <a:p>
            <a:pPr algn="just"/>
            <a:r>
              <a:rPr lang="es-ES" sz="1600" dirty="0">
                <a:latin typeface="Lato" panose="020F0502020204030203" pitchFamily="34" charset="0"/>
                <a:ea typeface="Lato" panose="020F0502020204030203" pitchFamily="34" charset="0"/>
                <a:cs typeface="Lato" panose="020F0502020204030203" pitchFamily="34" charset="0"/>
              </a:rPr>
              <a:t>Entonces podemos iniciar analizando como podemos implementar un sistema de costos entonces deberíamos preguntarnos cual es la mejor forma de presentar el proyecto, además tambien sabemos que nadie puede implementar los costos sin conocer los procesos, sin conocer todas las actividades que hay en la organización por eso es necesario tener un buen sistema de información, ver como esta la información de la empresa, si se tiene información física y monetaria.	</a:t>
            </a:r>
            <a:endParaRPr lang="es-ES" sz="1600" dirty="0"/>
          </a:p>
        </p:txBody>
      </p:sp>
      <p:pic>
        <p:nvPicPr>
          <p:cNvPr id="17" name="Imagen 1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898" b="66525" l="35881" r="64119"/>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7" name="Título 6">
            <a:extLst>
              <a:ext uri="{FF2B5EF4-FFF2-40B4-BE49-F238E27FC236}">
                <a16:creationId xmlns:a16="http://schemas.microsoft.com/office/drawing/2014/main" xmlns="" id="{CE374916-D411-435A-AAF2-95AD3D03996C}"/>
              </a:ext>
            </a:extLst>
          </p:cNvPr>
          <p:cNvSpPr>
            <a:spLocks noGrp="1"/>
          </p:cNvSpPr>
          <p:nvPr>
            <p:ph type="title"/>
          </p:nvPr>
        </p:nvSpPr>
        <p:spPr>
          <a:xfrm flipH="1">
            <a:off x="13425459" y="6223466"/>
            <a:ext cx="45719" cy="45719"/>
          </a:xfrm>
        </p:spPr>
        <p:txBody>
          <a:bodyPr>
            <a:normAutofit fontScale="90000"/>
          </a:bodyPr>
          <a:lstStyle/>
          <a:p>
            <a:endParaRPr lang="es-CO" sz="1200" dirty="0"/>
          </a:p>
        </p:txBody>
      </p:sp>
      <p:sp>
        <p:nvSpPr>
          <p:cNvPr id="6" name="Elipse 5"/>
          <p:cNvSpPr/>
          <p:nvPr/>
        </p:nvSpPr>
        <p:spPr>
          <a:xfrm>
            <a:off x="539576" y="350587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2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156444" y="1846730"/>
            <a:ext cx="6792842" cy="4278094"/>
          </a:xfrm>
          <a:prstGeom prst="rect">
            <a:avLst/>
          </a:prstGeom>
          <a:noFill/>
        </p:spPr>
        <p:txBody>
          <a:bodyPr wrap="square" rtlCol="0">
            <a:spAutoFit/>
          </a:bodyPr>
          <a:lstStyle/>
          <a:p>
            <a:pPr algn="just"/>
            <a:r>
              <a:rPr lang="es-ES" sz="1600" dirty="0">
                <a:latin typeface="Lato" panose="020F0502020204030203" pitchFamily="34" charset="0"/>
                <a:ea typeface="Lato" panose="020F0502020204030203" pitchFamily="34" charset="0"/>
                <a:cs typeface="Lato" panose="020F0502020204030203" pitchFamily="34" charset="0"/>
              </a:rPr>
              <a:t>Para la implementación de los costos por procesos en las empresas es indispensable tener el conocimiento para describir la clase de costos a implementar, su formulación y su sistematización. Algunos conceptos y generalidades que debemos tener en cuenta tenemos :</a:t>
            </a:r>
          </a:p>
          <a:p>
            <a:pPr algn="just"/>
            <a:endParaRPr lang="es-ES" sz="1600" i="0" dirty="0">
              <a:effectLst/>
              <a:latin typeface="Lato" panose="020F0502020204030203" pitchFamily="34" charset="0"/>
              <a:ea typeface="Lato" panose="020F0502020204030203" pitchFamily="34" charset="0"/>
              <a:cs typeface="Lato" panose="020F0502020204030203" pitchFamily="34" charset="0"/>
            </a:endParaRPr>
          </a:p>
          <a:p>
            <a:pPr marL="342900" indent="-342900" algn="just">
              <a:buFont typeface="+mj-lt"/>
              <a:buAutoNum type="arabicPeriod"/>
            </a:pPr>
            <a:r>
              <a:rPr lang="es-ES" sz="1600" i="0" dirty="0">
                <a:effectLst/>
                <a:latin typeface="Lato" panose="020F0502020204030203" pitchFamily="34" charset="0"/>
                <a:ea typeface="Lato" panose="020F0502020204030203" pitchFamily="34" charset="0"/>
                <a:cs typeface="Lato" panose="020F0502020204030203" pitchFamily="34" charset="0"/>
              </a:rPr>
              <a:t>Actividades iniciales. Identificar unidades de servicios a la producción.</a:t>
            </a:r>
          </a:p>
          <a:p>
            <a:pPr marL="342900" indent="-342900" algn="just">
              <a:buFont typeface="+mj-lt"/>
              <a:buAutoNum type="arabicPeriod"/>
            </a:pPr>
            <a:r>
              <a:rPr lang="es-ES" sz="1600" dirty="0">
                <a:latin typeface="Lato" panose="020F0502020204030203" pitchFamily="34" charset="0"/>
                <a:ea typeface="Lato" panose="020F0502020204030203" pitchFamily="34" charset="0"/>
                <a:cs typeface="Lato" panose="020F0502020204030203" pitchFamily="34" charset="0"/>
              </a:rPr>
              <a:t>Actividades operacionales</a:t>
            </a:r>
          </a:p>
          <a:p>
            <a:pPr marL="342900" indent="-342900" algn="just">
              <a:buFont typeface="+mj-lt"/>
              <a:buAutoNum type="arabicPeriod"/>
            </a:pPr>
            <a:r>
              <a:rPr lang="es-ES" sz="1600" i="0" dirty="0">
                <a:effectLst/>
                <a:latin typeface="Lato" panose="020F0502020204030203" pitchFamily="34" charset="0"/>
                <a:ea typeface="Lato" panose="020F0502020204030203" pitchFamily="34" charset="0"/>
                <a:cs typeface="Lato" panose="020F0502020204030203" pitchFamily="34" charset="0"/>
              </a:rPr>
              <a:t>Actividades durante el periodo</a:t>
            </a:r>
          </a:p>
          <a:p>
            <a:pPr marL="342900" indent="-342900" algn="just">
              <a:buFont typeface="+mj-lt"/>
              <a:buAutoNum type="arabicPeriod"/>
            </a:pPr>
            <a:r>
              <a:rPr lang="es-ES" sz="1600" i="0" dirty="0">
                <a:effectLst/>
                <a:latin typeface="Lato" panose="020F0502020204030203" pitchFamily="34" charset="0"/>
                <a:ea typeface="Lato" panose="020F0502020204030203" pitchFamily="34" charset="0"/>
                <a:cs typeface="Lato" panose="020F0502020204030203" pitchFamily="34" charset="0"/>
              </a:rPr>
              <a:t>Actividades al final del periodo</a:t>
            </a:r>
          </a:p>
          <a:p>
            <a:pPr algn="just"/>
            <a:r>
              <a:rPr lang="es-ES" sz="1600" i="0" dirty="0">
                <a:effectLst/>
                <a:latin typeface="Lato" panose="020F0502020204030203" pitchFamily="34" charset="0"/>
                <a:ea typeface="Lato" panose="020F0502020204030203" pitchFamily="34" charset="0"/>
                <a:cs typeface="Lato" panose="020F0502020204030203" pitchFamily="34" charset="0"/>
              </a:rPr>
              <a:t> </a:t>
            </a:r>
          </a:p>
          <a:p>
            <a:pPr algn="just"/>
            <a:r>
              <a:rPr lang="es-ES" sz="1600" i="0" dirty="0">
                <a:effectLst/>
                <a:latin typeface="Lato" panose="020F0502020204030203" pitchFamily="34" charset="0"/>
                <a:ea typeface="Lato" panose="020F0502020204030203" pitchFamily="34" charset="0"/>
                <a:cs typeface="Lato" panose="020F0502020204030203" pitchFamily="34" charset="0"/>
              </a:rPr>
              <a:t>En </a:t>
            </a:r>
            <a:r>
              <a:rPr lang="es-ES" sz="1600" dirty="0">
                <a:latin typeface="Lato" panose="020F0502020204030203" pitchFamily="34" charset="0"/>
                <a:ea typeface="Lato" panose="020F0502020204030203" pitchFamily="34" charset="0"/>
                <a:cs typeface="Lato" panose="020F0502020204030203" pitchFamily="34" charset="0"/>
              </a:rPr>
              <a:t>las empresas hoy en día l</a:t>
            </a:r>
            <a:r>
              <a:rPr lang="es-ES" sz="1600" i="0" dirty="0">
                <a:effectLst/>
                <a:latin typeface="Lato" panose="020F0502020204030203" pitchFamily="34" charset="0"/>
                <a:ea typeface="Lato" panose="020F0502020204030203" pitchFamily="34" charset="0"/>
                <a:cs typeface="Lato" panose="020F0502020204030203" pitchFamily="34" charset="0"/>
              </a:rPr>
              <a:t>os sistemas de costos actuales solo los cumulan pero no los administran y ello determinan que no hay una actividad que genere valor agregado a los productos o servicios, ademasen el momento de costear los productos o servicios no se asignan de forma adecuada los costos indirectos de fabricación y los costos de operación, lo cual hace que las empresas no tengan costos reale</a:t>
            </a:r>
            <a:r>
              <a:rPr lang="es-ES" sz="1600" dirty="0">
                <a:latin typeface="Lato" panose="020F0502020204030203" pitchFamily="34" charset="0"/>
                <a:ea typeface="Lato" panose="020F0502020204030203" pitchFamily="34" charset="0"/>
                <a:cs typeface="Lato" panose="020F0502020204030203" pitchFamily="34" charset="0"/>
              </a:rPr>
              <a:t>s de los productos elaborados y servicios prestados y por ende dificulta la toma de decisiones por parte de la gerencia </a:t>
            </a:r>
            <a:r>
              <a:rPr lang="es-ES" sz="1600" i="0" dirty="0">
                <a:effectLst/>
                <a:latin typeface="Lato" panose="020F0502020204030203" pitchFamily="34" charset="0"/>
                <a:ea typeface="Lato" panose="020F0502020204030203" pitchFamily="34" charset="0"/>
                <a:cs typeface="Lato" panose="020F0502020204030203" pitchFamily="34" charset="0"/>
              </a:rPr>
              <a:t>. </a:t>
            </a:r>
          </a:p>
        </p:txBody>
      </p:sp>
      <p:sp>
        <p:nvSpPr>
          <p:cNvPr id="6" name="CuadroTexto 5"/>
          <p:cNvSpPr txBox="1"/>
          <p:nvPr/>
        </p:nvSpPr>
        <p:spPr>
          <a:xfrm>
            <a:off x="1954306" y="690282"/>
            <a:ext cx="5145740" cy="830997"/>
          </a:xfrm>
          <a:prstGeom prst="rect">
            <a:avLst/>
          </a:prstGeom>
          <a:noFill/>
        </p:spPr>
        <p:txBody>
          <a:bodyPr wrap="square" rtlCol="0">
            <a:spAutoFit/>
          </a:bodyPr>
          <a:lstStyle/>
          <a:p>
            <a:pPr algn="ctr"/>
            <a:r>
              <a:rPr lang="es-MX" sz="2400" b="1" dirty="0">
                <a:solidFill>
                  <a:srgbClr val="123258"/>
                </a:solidFill>
                <a:latin typeface="Josefin Slab" pitchFamily="2" charset="0"/>
              </a:rPr>
              <a:t>COMO IMPLEMENTAR EL SISTEMA DE COSTOS POR PROCESOS.</a:t>
            </a:r>
            <a:endParaRPr lang="en-US" sz="2400" b="1" dirty="0">
              <a:solidFill>
                <a:srgbClr val="123258"/>
              </a:solidFill>
              <a:latin typeface="Josefin Slab" pitchFamily="2" charset="0"/>
            </a:endParaRPr>
          </a:p>
        </p:txBody>
      </p:sp>
      <p:sp>
        <p:nvSpPr>
          <p:cNvPr id="15" name="CuadroTexto 14"/>
          <p:cNvSpPr txBox="1"/>
          <p:nvPr/>
        </p:nvSpPr>
        <p:spPr>
          <a:xfrm>
            <a:off x="178112" y="6618687"/>
            <a:ext cx="5813018" cy="215444"/>
          </a:xfrm>
          <a:prstGeom prst="rect">
            <a:avLst/>
          </a:prstGeom>
          <a:noFill/>
        </p:spPr>
        <p:txBody>
          <a:bodyPr wrap="square" rtlCol="0">
            <a:spAutoFit/>
          </a:bodyPr>
          <a:lstStyle/>
          <a:p>
            <a:pPr algn="just"/>
            <a:r>
              <a:rPr lang="es-CO" sz="800" dirty="0">
                <a:solidFill>
                  <a:srgbClr val="123258"/>
                </a:solidFill>
              </a:rPr>
              <a:t>https://repositorio.uptc.edu.co/bitstream/001/1560/1/TGT-296.pdf.</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3127285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156444" y="1846730"/>
            <a:ext cx="6792842" cy="3293209"/>
          </a:xfrm>
          <a:prstGeom prst="rect">
            <a:avLst/>
          </a:prstGeom>
          <a:noFill/>
        </p:spPr>
        <p:txBody>
          <a:bodyPr wrap="square" rtlCol="0">
            <a:spAutoFit/>
          </a:bodyPr>
          <a:lstStyle/>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Se puede medir lo planificado en relación a lo ejecutado y hacer un comparativo con las variaciones del producto o servicio y corregir los procesos cuando es necesario.</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Se implementa una alta coherencia en relación a los costos del producto, creando una base fuerte para cuantificar el inventario.</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Se mantiene un registro sistemático y cronológico de las actividades costeables que afectan el patrimonio dela empresa de forma indirecta.</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Sirve para atraer financiamiento a la empresa por parte de inversionistas o entidades financieras por la seguridad contable que suministra en su información.</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La precisión que da la implementación del sistema de costos pues se sabe el costo de  los productos y servicios de manera individual y con la mayor exactitud posible.   </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54306" y="690282"/>
            <a:ext cx="5145740" cy="830997"/>
          </a:xfrm>
          <a:prstGeom prst="rect">
            <a:avLst/>
          </a:prstGeom>
          <a:noFill/>
        </p:spPr>
        <p:txBody>
          <a:bodyPr wrap="square" rtlCol="0">
            <a:spAutoFit/>
          </a:bodyPr>
          <a:lstStyle/>
          <a:p>
            <a:pPr algn="ctr"/>
            <a:r>
              <a:rPr lang="es-MX" sz="2400" b="1" dirty="0">
                <a:solidFill>
                  <a:srgbClr val="123258"/>
                </a:solidFill>
                <a:latin typeface="Josefin Slab" pitchFamily="2" charset="0"/>
              </a:rPr>
              <a:t>BENEFICIOS DE IMPLEMENTAR UN SISTEMA DE COSTOS POR PROCESOS </a:t>
            </a:r>
            <a:endParaRPr lang="en-US" sz="2400" b="1" dirty="0">
              <a:solidFill>
                <a:srgbClr val="123258"/>
              </a:solidFill>
              <a:latin typeface="Josefin Slab" pitchFamily="2" charset="0"/>
            </a:endParaRPr>
          </a:p>
        </p:txBody>
      </p:sp>
      <p:sp>
        <p:nvSpPr>
          <p:cNvPr id="15" name="CuadroTexto 14"/>
          <p:cNvSpPr txBox="1"/>
          <p:nvPr/>
        </p:nvSpPr>
        <p:spPr>
          <a:xfrm>
            <a:off x="178112" y="6618687"/>
            <a:ext cx="5813018" cy="215444"/>
          </a:xfrm>
          <a:prstGeom prst="rect">
            <a:avLst/>
          </a:prstGeom>
          <a:noFill/>
        </p:spPr>
        <p:txBody>
          <a:bodyPr wrap="square" rtlCol="0">
            <a:spAutoFit/>
          </a:bodyPr>
          <a:lstStyle/>
          <a:p>
            <a:pPr algn="just"/>
            <a:r>
              <a:rPr lang="es-CO" sz="800" dirty="0">
                <a:solidFill>
                  <a:srgbClr val="123258"/>
                </a:solidFill>
              </a:rPr>
              <a:t>https://repositorio.uptc.edu.co/bitstream/001/1560/1/TGT-296.pdf.</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2144774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156444" y="1846730"/>
            <a:ext cx="6792842" cy="3785652"/>
          </a:xfrm>
          <a:prstGeom prst="rect">
            <a:avLst/>
          </a:prstGeom>
          <a:noFill/>
        </p:spPr>
        <p:txBody>
          <a:bodyPr wrap="square" rtlCol="0">
            <a:spAutoFit/>
          </a:bodyPr>
          <a:lstStyle/>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Dado la implementación del sistema de costos, se puede utilizar el tiempo en otra actividades de valor agregado, pues la recopilación de la información es de forma inmediata y ordenada, y no se debe salir a buscarla pues se obtendrían unos costos desordenados y esporádicos.</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Otro beneficio es que se pueden eliminar los productos no rentables, se eliminan las actividades y gastos que no producen valor agregado al producto y se detectan las actividades que no contribuyen a la rentabilidad de la empresa.</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Se puede contar con la información anticipada de los costos.</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Facilita la formulación de los presupuestos y la forma en que se van ejecutando</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Cuando el sistema de costos esta bien implementado y la información recibida es real y se convierte en base solida par ofertar nuevos productos con la menor probabilidad de riesgo de tener perdidas en el ejercicio. </a:t>
            </a:r>
          </a:p>
          <a:p>
            <a:pPr marL="285750" indent="-285750" algn="just">
              <a:buFont typeface="Wingdings" panose="05000000000000000000" pitchFamily="2" charset="2"/>
              <a:buChar char="§"/>
            </a:pPr>
            <a:r>
              <a:rPr lang="es-ES" sz="1600" dirty="0">
                <a:latin typeface="Lato" panose="020F0502020204030203" pitchFamily="34" charset="0"/>
                <a:ea typeface="Lato" panose="020F0502020204030203" pitchFamily="34" charset="0"/>
                <a:cs typeface="Lato" panose="020F0502020204030203" pitchFamily="34" charset="0"/>
              </a:rPr>
              <a:t>Enormemente útil en la planeación estratégica. </a:t>
            </a:r>
            <a:endParaRPr lang="es-ES" sz="1600" i="0" dirty="0">
              <a:effectLst/>
              <a:latin typeface="Lato" panose="020F0502020204030203" pitchFamily="34" charset="0"/>
              <a:ea typeface="Lato" panose="020F0502020204030203" pitchFamily="34" charset="0"/>
              <a:cs typeface="Lato" panose="020F0502020204030203" pitchFamily="34" charset="0"/>
            </a:endParaRPr>
          </a:p>
        </p:txBody>
      </p:sp>
      <p:sp>
        <p:nvSpPr>
          <p:cNvPr id="6" name="CuadroTexto 5"/>
          <p:cNvSpPr txBox="1"/>
          <p:nvPr/>
        </p:nvSpPr>
        <p:spPr>
          <a:xfrm>
            <a:off x="1954306" y="690282"/>
            <a:ext cx="5145740" cy="830997"/>
          </a:xfrm>
          <a:prstGeom prst="rect">
            <a:avLst/>
          </a:prstGeom>
          <a:noFill/>
        </p:spPr>
        <p:txBody>
          <a:bodyPr wrap="square" rtlCol="0">
            <a:spAutoFit/>
          </a:bodyPr>
          <a:lstStyle/>
          <a:p>
            <a:pPr algn="ctr"/>
            <a:r>
              <a:rPr lang="es-MX" sz="2400" b="1" dirty="0">
                <a:solidFill>
                  <a:srgbClr val="123258"/>
                </a:solidFill>
                <a:latin typeface="Josefin Slab" pitchFamily="2" charset="0"/>
              </a:rPr>
              <a:t>BENEFICIOS DE IMPLEMENTAR UN SISTEMA DE COSTOS POR PROCESOS </a:t>
            </a:r>
            <a:endParaRPr lang="en-US" sz="2400" b="1" dirty="0">
              <a:solidFill>
                <a:srgbClr val="123258"/>
              </a:solidFill>
              <a:latin typeface="Josefin Slab" pitchFamily="2" charset="0"/>
            </a:endParaRPr>
          </a:p>
        </p:txBody>
      </p:sp>
      <p:sp>
        <p:nvSpPr>
          <p:cNvPr id="15" name="CuadroTexto 14"/>
          <p:cNvSpPr txBox="1"/>
          <p:nvPr/>
        </p:nvSpPr>
        <p:spPr>
          <a:xfrm>
            <a:off x="178112" y="6618687"/>
            <a:ext cx="5813018" cy="215444"/>
          </a:xfrm>
          <a:prstGeom prst="rect">
            <a:avLst/>
          </a:prstGeom>
          <a:noFill/>
        </p:spPr>
        <p:txBody>
          <a:bodyPr wrap="square" rtlCol="0">
            <a:spAutoFit/>
          </a:bodyPr>
          <a:lstStyle/>
          <a:p>
            <a:pPr algn="just"/>
            <a:r>
              <a:rPr lang="es-CO" sz="800" dirty="0">
                <a:solidFill>
                  <a:srgbClr val="123258"/>
                </a:solidFill>
              </a:rPr>
              <a:t>https://repositorio.uptc.edu.co/bitstream/001/1560/1/TGT-296.pdf.</a:t>
            </a:r>
            <a:endParaRPr lang="en-US" sz="800" dirty="0">
              <a:solidFill>
                <a:srgbClr val="123258"/>
              </a:solidFill>
            </a:endParaRPr>
          </a:p>
        </p:txBody>
      </p:sp>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b="36666"/>
          <a:stretch/>
        </p:blipFill>
        <p:spPr>
          <a:xfrm>
            <a:off x="7543800" y="136151"/>
            <a:ext cx="2125580" cy="1187824"/>
          </a:xfrm>
          <a:prstGeom prst="rect">
            <a:avLst/>
          </a:prstGeom>
        </p:spPr>
      </p:pic>
      <p:sp>
        <p:nvSpPr>
          <p:cNvPr id="10" name="Título 9">
            <a:extLst>
              <a:ext uri="{FF2B5EF4-FFF2-40B4-BE49-F238E27FC236}">
                <a16:creationId xmlns:a16="http://schemas.microsoft.com/office/drawing/2014/main" xmlns="" id="{02C29151-43FC-43F6-93A2-0BD7621B48ED}"/>
              </a:ext>
            </a:extLst>
          </p:cNvPr>
          <p:cNvSpPr>
            <a:spLocks noGrp="1"/>
          </p:cNvSpPr>
          <p:nvPr>
            <p:ph type="title"/>
          </p:nvPr>
        </p:nvSpPr>
        <p:spPr>
          <a:xfrm>
            <a:off x="981512" y="2806340"/>
            <a:ext cx="8081709" cy="2852737"/>
          </a:xfrm>
        </p:spPr>
        <p:txBody>
          <a:bodyPr>
            <a:normAutofit/>
          </a:bodyPr>
          <a:lstStyle/>
          <a:p>
            <a:r>
              <a:rPr lang="en-US" sz="4400" b="1" dirty="0">
                <a:solidFill>
                  <a:srgbClr val="123258"/>
                </a:solidFill>
                <a:latin typeface="Morn Thin" panose="00000200000000000000" pitchFamily="50" charset="0"/>
              </a:rPr>
              <a:t>      </a:t>
            </a:r>
            <a:br>
              <a:rPr lang="en-US" sz="4400" b="1" dirty="0">
                <a:solidFill>
                  <a:srgbClr val="123258"/>
                </a:solidFill>
                <a:latin typeface="Morn Thin" panose="00000200000000000000" pitchFamily="50" charset="0"/>
              </a:rPr>
            </a:br>
            <a:r>
              <a:rPr lang="en-US" sz="4400" b="1" dirty="0">
                <a:solidFill>
                  <a:srgbClr val="123258"/>
                </a:solidFill>
                <a:latin typeface="Morn Thin" panose="00000200000000000000" pitchFamily="50" charset="0"/>
              </a:rPr>
              <a:t> </a:t>
            </a:r>
            <a:endParaRPr lang="es-CO" dirty="0"/>
          </a:p>
        </p:txBody>
      </p:sp>
    </p:spTree>
    <p:extLst>
      <p:ext uri="{BB962C8B-B14F-4D97-AF65-F5344CB8AC3E}">
        <p14:creationId xmlns:p14="http://schemas.microsoft.com/office/powerpoint/2010/main" val="2238275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337520" y="2088480"/>
            <a:ext cx="4028302" cy="1200329"/>
          </a:xfrm>
          <a:prstGeom prst="rect">
            <a:avLst/>
          </a:prstGeom>
          <a:noFill/>
        </p:spPr>
        <p:txBody>
          <a:bodyPr wrap="square" rtlCol="0">
            <a:spAutoFit/>
          </a:bodyPr>
          <a:lstStyle/>
          <a:p>
            <a:pPr algn="ctr"/>
            <a:r>
              <a:rPr lang="es-MX" sz="2400" b="1" dirty="0">
                <a:latin typeface="Arial" panose="020B0604020202020204" pitchFamily="34" charset="0"/>
                <a:cs typeface="Arial" panose="020B0604020202020204" pitchFamily="34" charset="0"/>
              </a:rPr>
              <a:t>IMPLEMENTACION DE LOS SISTEMAS DE COSTOS POR PROCESOS</a:t>
            </a:r>
            <a:endParaRPr lang="en-US" sz="2400" b="1" dirty="0">
              <a:solidFill>
                <a:schemeClr val="bg1"/>
              </a:solidFill>
              <a:latin typeface="Arial" panose="020B0604020202020204" pitchFamily="34" charset="0"/>
              <a:cs typeface="Arial" panose="020B0604020202020204" pitchFamily="34" charset="0"/>
            </a:endParaRPr>
          </a:p>
        </p:txBody>
      </p:sp>
      <p:sp>
        <p:nvSpPr>
          <p:cNvPr id="5" name="CuadroTexto 4"/>
          <p:cNvSpPr txBox="1"/>
          <p:nvPr/>
        </p:nvSpPr>
        <p:spPr>
          <a:xfrm>
            <a:off x="4414429" y="738642"/>
            <a:ext cx="3925181" cy="5355312"/>
          </a:xfrm>
          <a:prstGeom prst="rect">
            <a:avLst/>
          </a:prstGeom>
          <a:noFill/>
        </p:spPr>
        <p:txBody>
          <a:bodyPr wrap="square" rtlCol="0">
            <a:spAutoFit/>
          </a:bodyPr>
          <a:lstStyle/>
          <a:p>
            <a:pPr algn="just"/>
            <a:r>
              <a:rPr lang="es-ES" dirty="0">
                <a:latin typeface="Lato" panose="020F0502020204030203" pitchFamily="34" charset="0"/>
                <a:ea typeface="Lato" panose="020F0502020204030203" pitchFamily="34" charset="0"/>
                <a:cs typeface="Lato" panose="020F0502020204030203" pitchFamily="34" charset="0"/>
              </a:rPr>
              <a:t>Entonces en realidad podemos decir que tenemos una serie de etapas que nos ayudara a entender mucho mas la manera como implementarlos.</a:t>
            </a:r>
          </a:p>
          <a:p>
            <a:pPr algn="just"/>
            <a:endParaRPr lang="es-ES" dirty="0">
              <a:latin typeface="Lato" panose="020F0502020204030203" pitchFamily="34" charset="0"/>
            </a:endParaRPr>
          </a:p>
          <a:p>
            <a:pPr algn="just"/>
            <a:r>
              <a:rPr lang="es-ES" dirty="0">
                <a:latin typeface="Lato" panose="020F0502020204030203" pitchFamily="34" charset="0"/>
              </a:rPr>
              <a:t>Las etapas que podemos analizar en la implementación del sistema puede venir dada con el siguiente esquema :</a:t>
            </a:r>
          </a:p>
          <a:p>
            <a:pPr algn="just"/>
            <a:endParaRPr lang="es-ES" dirty="0">
              <a:latin typeface="Lato" panose="020F0502020204030203" pitchFamily="34" charset="0"/>
            </a:endParaRPr>
          </a:p>
          <a:p>
            <a:pPr algn="just"/>
            <a:endParaRPr lang="es-ES" dirty="0">
              <a:latin typeface="Lato" panose="020F0502020204030203" pitchFamily="34" charset="0"/>
            </a:endParaRPr>
          </a:p>
          <a:p>
            <a:pPr algn="just"/>
            <a:r>
              <a:rPr lang="es-ES" dirty="0">
                <a:latin typeface="Lato" panose="020F0502020204030203" pitchFamily="34" charset="0"/>
              </a:rPr>
              <a:t>ETAPA 1	RELEVAMIENTO</a:t>
            </a:r>
          </a:p>
          <a:p>
            <a:pPr algn="just"/>
            <a:r>
              <a:rPr lang="es-ES" dirty="0">
                <a:latin typeface="Lato" panose="020F0502020204030203" pitchFamily="34" charset="0"/>
              </a:rPr>
              <a:t>	GENERICO</a:t>
            </a:r>
          </a:p>
          <a:p>
            <a:pPr algn="just"/>
            <a:endParaRPr lang="es-ES" dirty="0">
              <a:latin typeface="Lato" panose="020F0502020204030203" pitchFamily="34" charset="0"/>
            </a:endParaRPr>
          </a:p>
          <a:p>
            <a:pPr algn="just"/>
            <a:r>
              <a:rPr lang="es-ES" dirty="0">
                <a:latin typeface="Lato" panose="020F0502020204030203" pitchFamily="34" charset="0"/>
              </a:rPr>
              <a:t>ETAPA 2	REPLANTEOS </a:t>
            </a:r>
          </a:p>
          <a:p>
            <a:pPr algn="just"/>
            <a:r>
              <a:rPr lang="es-ES" dirty="0">
                <a:latin typeface="Lato" panose="020F0502020204030203" pitchFamily="34" charset="0"/>
              </a:rPr>
              <a:t>	NECESARIOS</a:t>
            </a:r>
          </a:p>
          <a:p>
            <a:pPr algn="just"/>
            <a:endParaRPr lang="es-ES" dirty="0">
              <a:latin typeface="Lato" panose="020F0502020204030203" pitchFamily="34" charset="0"/>
            </a:endParaRPr>
          </a:p>
          <a:p>
            <a:pPr algn="just"/>
            <a:r>
              <a:rPr lang="es-ES" dirty="0">
                <a:latin typeface="Lato" panose="020F0502020204030203" pitchFamily="34" charset="0"/>
              </a:rPr>
              <a:t>ETAPA 3	IMPLEMENTACION Y</a:t>
            </a:r>
          </a:p>
          <a:p>
            <a:pPr algn="just"/>
            <a:r>
              <a:rPr lang="es-ES" dirty="0">
                <a:latin typeface="Lato" panose="020F0502020204030203" pitchFamily="34" charset="0"/>
              </a:rPr>
              <a:t>	PUESTA EN MARCHA</a:t>
            </a:r>
            <a:endParaRPr lang="es-ES" dirty="0"/>
          </a:p>
        </p:txBody>
      </p:sp>
      <p:pic>
        <p:nvPicPr>
          <p:cNvPr id="17" name="Imagen 16"/>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898" b="66525" l="35881" r="64119"/>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7" name="Título 6">
            <a:extLst>
              <a:ext uri="{FF2B5EF4-FFF2-40B4-BE49-F238E27FC236}">
                <a16:creationId xmlns:a16="http://schemas.microsoft.com/office/drawing/2014/main" xmlns="" id="{CE374916-D411-435A-AAF2-95AD3D03996C}"/>
              </a:ext>
            </a:extLst>
          </p:cNvPr>
          <p:cNvSpPr>
            <a:spLocks noGrp="1"/>
          </p:cNvSpPr>
          <p:nvPr>
            <p:ph type="title"/>
          </p:nvPr>
        </p:nvSpPr>
        <p:spPr>
          <a:xfrm flipH="1">
            <a:off x="13425459" y="6223466"/>
            <a:ext cx="45719" cy="45719"/>
          </a:xfrm>
        </p:spPr>
        <p:txBody>
          <a:bodyPr>
            <a:normAutofit fontScale="90000"/>
          </a:bodyPr>
          <a:lstStyle/>
          <a:p>
            <a:endParaRPr lang="es-CO" sz="1200" dirty="0"/>
          </a:p>
        </p:txBody>
      </p:sp>
      <p:sp>
        <p:nvSpPr>
          <p:cNvPr id="6" name="Elipse 5"/>
          <p:cNvSpPr/>
          <p:nvPr/>
        </p:nvSpPr>
        <p:spPr>
          <a:xfrm>
            <a:off x="416822" y="341629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197468"/>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TotalTime>
  <Words>1747</Words>
  <Application>Microsoft Office PowerPoint</Application>
  <PresentationFormat>Presentación en pantalla (4:3)</PresentationFormat>
  <Paragraphs>120</Paragraphs>
  <Slides>17</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17</vt:i4>
      </vt:variant>
    </vt:vector>
  </HeadingPairs>
  <TitlesOfParts>
    <vt:vector size="29" baseType="lpstr">
      <vt:lpstr>Arial</vt:lpstr>
      <vt:lpstr>Calibri</vt:lpstr>
      <vt:lpstr>Calibri Light</vt:lpstr>
      <vt:lpstr>Century Gothic</vt:lpstr>
      <vt:lpstr>Contradiction</vt:lpstr>
      <vt:lpstr>Josefin Slab</vt:lpstr>
      <vt:lpstr>Lato</vt:lpstr>
      <vt:lpstr>Morn Thin</vt:lpstr>
      <vt:lpstr>Times New Roman</vt:lpstr>
      <vt:lpstr>Verdana</vt:lpstr>
      <vt:lpstr>Wingdings</vt:lpstr>
      <vt:lpstr>Tema de Office</vt:lpstr>
      <vt:lpstr>Presentación de PowerPoint</vt:lpstr>
      <vt:lpstr>Presentación de PowerPoint</vt:lpstr>
      <vt:lpstr>Presentación de PowerPoint</vt:lpstr>
      <vt:lpstr>Presentación de PowerPoint</vt:lpstr>
      <vt:lpstr>Presentación de PowerPoint</vt:lpstr>
      <vt:lpstr>        </vt:lpstr>
      <vt:lpstr>        </vt:lpstr>
      <vt:lpstr>        </vt:lpstr>
      <vt:lpstr>Presentación de PowerPoint</vt:lpstr>
      <vt:lpstr>        </vt:lpstr>
      <vt:lpstr>        </vt:lpstr>
      <vt:lpstr>        </vt:lpstr>
      <vt:lpstr>        </vt:lpstr>
      <vt:lpstr>Presentación de PowerPoint</vt:lpstr>
      <vt:lpstr>        </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Cuenta Microsoft</cp:lastModifiedBy>
  <cp:revision>88</cp:revision>
  <dcterms:modified xsi:type="dcterms:W3CDTF">2023-03-28T01:20:59Z</dcterms:modified>
</cp:coreProperties>
</file>